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74" r:id="rId6"/>
    <p:sldId id="261" r:id="rId7"/>
    <p:sldId id="275" r:id="rId8"/>
    <p:sldId id="262" r:id="rId9"/>
    <p:sldId id="263" r:id="rId10"/>
    <p:sldId id="264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2" r:id="rId20"/>
    <p:sldId id="271" r:id="rId21"/>
    <p:sldId id="276" r:id="rId2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4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5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4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v>Residential</c:v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Sheet1!$I$5:$I$33</c:f>
              <c:numCache>
                <c:formatCode>0.0</c:formatCode>
                <c:ptCount val="29"/>
                <c:pt idx="0">
                  <c:v>49.525005226820376</c:v>
                </c:pt>
                <c:pt idx="1">
                  <c:v>50.753399050653144</c:v>
                </c:pt>
                <c:pt idx="2">
                  <c:v>47.066172231560017</c:v>
                </c:pt>
                <c:pt idx="3">
                  <c:v>49.94385966483474</c:v>
                </c:pt>
                <c:pt idx="4">
                  <c:v>52.119282813110374</c:v>
                </c:pt>
                <c:pt idx="5">
                  <c:v>53.059117334221611</c:v>
                </c:pt>
                <c:pt idx="6">
                  <c:v>48.976425289281245</c:v>
                </c:pt>
                <c:pt idx="7">
                  <c:v>50.047500266277837</c:v>
                </c:pt>
                <c:pt idx="8">
                  <c:v>51.952310165480917</c:v>
                </c:pt>
                <c:pt idx="9">
                  <c:v>58.776301757741997</c:v>
                </c:pt>
                <c:pt idx="10">
                  <c:v>59.962444681007518</c:v>
                </c:pt>
                <c:pt idx="11">
                  <c:v>60.866702790554257</c:v>
                </c:pt>
                <c:pt idx="12">
                  <c:v>62.788464172015942</c:v>
                </c:pt>
                <c:pt idx="13">
                  <c:v>62.952793215472276</c:v>
                </c:pt>
                <c:pt idx="14">
                  <c:v>60.671763247241124</c:v>
                </c:pt>
                <c:pt idx="15">
                  <c:v>57.885645598275225</c:v>
                </c:pt>
                <c:pt idx="16">
                  <c:v>59.045821125162149</c:v>
                </c:pt>
                <c:pt idx="17">
                  <c:v>59.454904770002187</c:v>
                </c:pt>
                <c:pt idx="18">
                  <c:v>60.605026750273005</c:v>
                </c:pt>
                <c:pt idx="19">
                  <c:v>61.133844417397405</c:v>
                </c:pt>
                <c:pt idx="20">
                  <c:v>60.904282885542436</c:v>
                </c:pt>
                <c:pt idx="21">
                  <c:v>61.981513099983545</c:v>
                </c:pt>
                <c:pt idx="22">
                  <c:v>59.505994772623907</c:v>
                </c:pt>
                <c:pt idx="23">
                  <c:v>61.094147025124002</c:v>
                </c:pt>
                <c:pt idx="24">
                  <c:v>60.027952495065783</c:v>
                </c:pt>
                <c:pt idx="25">
                  <c:v>60.6</c:v>
                </c:pt>
                <c:pt idx="26">
                  <c:v>61.8</c:v>
                </c:pt>
                <c:pt idx="27">
                  <c:v>62.6</c:v>
                </c:pt>
                <c:pt idx="28">
                  <c:v>62.2</c:v>
                </c:pt>
              </c:numCache>
            </c:numRef>
          </c:val>
        </c:ser>
        <c:ser>
          <c:idx val="1"/>
          <c:order val="1"/>
          <c:tx>
            <c:v>Commercial, Industrial, Personal</c:v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Sheet1!$J$5:$J$33</c:f>
              <c:numCache>
                <c:formatCode>0.0</c:formatCode>
                <c:ptCount val="29"/>
                <c:pt idx="0">
                  <c:v>50.470738267309457</c:v>
                </c:pt>
                <c:pt idx="1">
                  <c:v>49.232448432961078</c:v>
                </c:pt>
                <c:pt idx="2">
                  <c:v>52.93382776844004</c:v>
                </c:pt>
                <c:pt idx="3">
                  <c:v>50.056140335165253</c:v>
                </c:pt>
                <c:pt idx="4">
                  <c:v>47.880717186889605</c:v>
                </c:pt>
                <c:pt idx="5">
                  <c:v>46.940882665778318</c:v>
                </c:pt>
                <c:pt idx="6">
                  <c:v>51.023574710718762</c:v>
                </c:pt>
                <c:pt idx="7">
                  <c:v>49.952499733722114</c:v>
                </c:pt>
                <c:pt idx="8">
                  <c:v>48.047689834519076</c:v>
                </c:pt>
                <c:pt idx="9">
                  <c:v>41.223698242258017</c:v>
                </c:pt>
                <c:pt idx="10">
                  <c:v>40.03755531899241</c:v>
                </c:pt>
                <c:pt idx="11">
                  <c:v>39.133297209445793</c:v>
                </c:pt>
                <c:pt idx="12">
                  <c:v>37.211535827984108</c:v>
                </c:pt>
                <c:pt idx="13">
                  <c:v>37.047206784527717</c:v>
                </c:pt>
                <c:pt idx="14">
                  <c:v>39.328236752758883</c:v>
                </c:pt>
                <c:pt idx="15">
                  <c:v>42.114354401724754</c:v>
                </c:pt>
                <c:pt idx="16">
                  <c:v>40.954178874837787</c:v>
                </c:pt>
                <c:pt idx="17">
                  <c:v>40.545095229997763</c:v>
                </c:pt>
                <c:pt idx="18">
                  <c:v>39.394973249727002</c:v>
                </c:pt>
                <c:pt idx="19">
                  <c:v>38.866155582602474</c:v>
                </c:pt>
                <c:pt idx="20">
                  <c:v>39.095717114457507</c:v>
                </c:pt>
                <c:pt idx="21">
                  <c:v>38.01848690001637</c:v>
                </c:pt>
                <c:pt idx="22">
                  <c:v>40.494005227376093</c:v>
                </c:pt>
                <c:pt idx="23">
                  <c:v>38.905852974876012</c:v>
                </c:pt>
                <c:pt idx="24">
                  <c:v>39.972047504934224</c:v>
                </c:pt>
                <c:pt idx="25">
                  <c:v>39.4</c:v>
                </c:pt>
                <c:pt idx="26">
                  <c:v>38.200000000000003</c:v>
                </c:pt>
                <c:pt idx="27">
                  <c:v>37.4</c:v>
                </c:pt>
                <c:pt idx="28">
                  <c:v>37.800000000000004</c:v>
                </c:pt>
              </c:numCache>
            </c:numRef>
          </c:val>
        </c:ser>
        <c:marker val="1"/>
        <c:axId val="64527360"/>
        <c:axId val="64657664"/>
      </c:lineChart>
      <c:catAx>
        <c:axId val="64527360"/>
        <c:scaling>
          <c:orientation val="minMax"/>
        </c:scaling>
        <c:axPos val="b"/>
        <c:numFmt formatCode="0" sourceLinked="1"/>
        <c:tickLblPos val="nextTo"/>
        <c:txPr>
          <a:bodyPr rot="-3120000"/>
          <a:lstStyle/>
          <a:p>
            <a:pPr>
              <a:defRPr/>
            </a:pPr>
            <a:endParaRPr lang="en-US"/>
          </a:p>
        </c:txPr>
        <c:crossAx val="64657664"/>
        <c:crosses val="autoZero"/>
        <c:auto val="1"/>
        <c:lblAlgn val="ctr"/>
        <c:lblOffset val="100"/>
      </c:catAx>
      <c:valAx>
        <c:axId val="64657664"/>
        <c:scaling>
          <c:orientation val="minMax"/>
          <c:max val="100"/>
        </c:scaling>
        <c:axPos val="l"/>
        <c:majorGridlines/>
        <c:numFmt formatCode="0.0" sourceLinked="1"/>
        <c:tickLblPos val="nextTo"/>
        <c:crossAx val="64527360"/>
        <c:crosses val="autoZero"/>
        <c:crossBetween val="between"/>
      </c:valAx>
    </c:plotArea>
    <c:legend>
      <c:legendPos val="b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Housing Units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v>Housing Units</c:v>
          </c:tx>
          <c:marker>
            <c:symbol val="none"/>
          </c:marker>
          <c:cat>
            <c:numRef>
              <c:f>Sheet1!$B$6:$B$31</c:f>
              <c:numCache>
                <c:formatCode>General</c:formatCode>
                <c:ptCount val="2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 formatCode="[$-1010409]General">
                  <c:v>2010</c:v>
                </c:pt>
                <c:pt idx="23" formatCode="[$-1010409]General">
                  <c:v>2011</c:v>
                </c:pt>
                <c:pt idx="24" formatCode="[$-1010409]General">
                  <c:v>2012</c:v>
                </c:pt>
                <c:pt idx="25" formatCode="[$-1010409]General">
                  <c:v>2013</c:v>
                </c:pt>
              </c:numCache>
            </c:numRef>
          </c:cat>
          <c:val>
            <c:numRef>
              <c:f>Sheet1!$D$6:$D$31</c:f>
              <c:numCache>
                <c:formatCode>#,##0</c:formatCode>
                <c:ptCount val="26"/>
                <c:pt idx="0">
                  <c:v>2774</c:v>
                </c:pt>
                <c:pt idx="1">
                  <c:v>2856</c:v>
                </c:pt>
                <c:pt idx="2">
                  <c:v>2876</c:v>
                </c:pt>
                <c:pt idx="3">
                  <c:v>2968</c:v>
                </c:pt>
                <c:pt idx="4">
                  <c:v>2940</c:v>
                </c:pt>
                <c:pt idx="5">
                  <c:v>3012</c:v>
                </c:pt>
                <c:pt idx="6">
                  <c:v>3111</c:v>
                </c:pt>
                <c:pt idx="7">
                  <c:v>3218</c:v>
                </c:pt>
                <c:pt idx="8">
                  <c:v>3314</c:v>
                </c:pt>
                <c:pt idx="9">
                  <c:v>3425</c:v>
                </c:pt>
                <c:pt idx="10">
                  <c:v>3545</c:v>
                </c:pt>
                <c:pt idx="11">
                  <c:v>3652</c:v>
                </c:pt>
                <c:pt idx="12">
                  <c:v>3718</c:v>
                </c:pt>
                <c:pt idx="13">
                  <c:v>3723</c:v>
                </c:pt>
                <c:pt idx="14">
                  <c:v>3754</c:v>
                </c:pt>
                <c:pt idx="15">
                  <c:v>3778</c:v>
                </c:pt>
                <c:pt idx="16">
                  <c:v>3798</c:v>
                </c:pt>
                <c:pt idx="17">
                  <c:v>3805</c:v>
                </c:pt>
                <c:pt idx="18">
                  <c:v>3818</c:v>
                </c:pt>
                <c:pt idx="19">
                  <c:v>3825</c:v>
                </c:pt>
                <c:pt idx="20">
                  <c:v>3828</c:v>
                </c:pt>
                <c:pt idx="21">
                  <c:v>3828</c:v>
                </c:pt>
                <c:pt idx="22" formatCode="[$-1010409]#,##0">
                  <c:v>3829</c:v>
                </c:pt>
                <c:pt idx="23" formatCode="[$-1010409]#,##0">
                  <c:v>3833</c:v>
                </c:pt>
                <c:pt idx="24" formatCode="[$-1010409]#,##0">
                  <c:v>3839</c:v>
                </c:pt>
                <c:pt idx="25" formatCode="[$-1010409]#,##0">
                  <c:v>3837</c:v>
                </c:pt>
              </c:numCache>
            </c:numRef>
          </c:val>
        </c:ser>
        <c:marker val="1"/>
        <c:axId val="71766784"/>
        <c:axId val="71768704"/>
      </c:lineChart>
      <c:catAx>
        <c:axId val="717667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60000" vert="horz"/>
          <a:lstStyle/>
          <a:p>
            <a:pPr>
              <a:defRPr/>
            </a:pPr>
            <a:endParaRPr lang="en-US"/>
          </a:p>
        </c:txPr>
        <c:crossAx val="71768704"/>
        <c:crosses val="autoZero"/>
        <c:auto val="1"/>
        <c:lblAlgn val="ctr"/>
        <c:lblOffset val="100"/>
      </c:catAx>
      <c:valAx>
        <c:axId val="71768704"/>
        <c:scaling>
          <c:orientation val="minMax"/>
          <c:max val="4000"/>
          <c:min val="2500"/>
        </c:scaling>
        <c:axPos val="l"/>
        <c:majorGridlines/>
        <c:numFmt formatCode="#,##0" sourceLinked="1"/>
        <c:majorTickMark val="none"/>
        <c:tickLblPos val="nextTo"/>
        <c:crossAx val="717667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41395489280655"/>
          <c:y val="3.0629065536151356E-2"/>
          <c:w val="0.68919378440526757"/>
          <c:h val="0.87590123613602811"/>
        </c:manualLayout>
      </c:layout>
      <c:lineChart>
        <c:grouping val="standard"/>
        <c:ser>
          <c:idx val="0"/>
          <c:order val="0"/>
          <c:tx>
            <c:strRef>
              <c:f>Sheet1!$D$2</c:f>
              <c:strCache>
                <c:ptCount val="1"/>
                <c:pt idx="0">
                  <c:v>Residential</c:v>
                </c:pt>
              </c:strCache>
            </c:strRef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Sheet1!$D$5:$D$33</c:f>
              <c:numCache>
                <c:formatCode>#,##0</c:formatCode>
                <c:ptCount val="29"/>
                <c:pt idx="0">
                  <c:v>366506640</c:v>
                </c:pt>
                <c:pt idx="1">
                  <c:v>389924797</c:v>
                </c:pt>
                <c:pt idx="2">
                  <c:v>376412401</c:v>
                </c:pt>
                <c:pt idx="3">
                  <c:v>705787750</c:v>
                </c:pt>
                <c:pt idx="4">
                  <c:v>763009494</c:v>
                </c:pt>
                <c:pt idx="5">
                  <c:v>795368070</c:v>
                </c:pt>
                <c:pt idx="6">
                  <c:v>786614150</c:v>
                </c:pt>
                <c:pt idx="7">
                  <c:v>729616290</c:v>
                </c:pt>
                <c:pt idx="8">
                  <c:v>702897565</c:v>
                </c:pt>
                <c:pt idx="9">
                  <c:v>712717185</c:v>
                </c:pt>
                <c:pt idx="10">
                  <c:v>746397805</c:v>
                </c:pt>
                <c:pt idx="11">
                  <c:v>784193961</c:v>
                </c:pt>
                <c:pt idx="12">
                  <c:v>917883258</c:v>
                </c:pt>
                <c:pt idx="13">
                  <c:v>957429861</c:v>
                </c:pt>
                <c:pt idx="14">
                  <c:v>1019088085</c:v>
                </c:pt>
                <c:pt idx="15">
                  <c:v>1125394864</c:v>
                </c:pt>
                <c:pt idx="16">
                  <c:v>1269657196</c:v>
                </c:pt>
                <c:pt idx="17">
                  <c:v>1419740643</c:v>
                </c:pt>
                <c:pt idx="18">
                  <c:v>1757442766</c:v>
                </c:pt>
                <c:pt idx="19">
                  <c:v>1864879386</c:v>
                </c:pt>
                <c:pt idx="20">
                  <c:v>1974786366</c:v>
                </c:pt>
                <c:pt idx="21">
                  <c:v>2172904030</c:v>
                </c:pt>
                <c:pt idx="22">
                  <c:v>2213282517</c:v>
                </c:pt>
                <c:pt idx="23">
                  <c:v>2225054795</c:v>
                </c:pt>
                <c:pt idx="24">
                  <c:v>2161569316</c:v>
                </c:pt>
                <c:pt idx="25" formatCode="[$-1010409]#,##0">
                  <c:v>2055747190</c:v>
                </c:pt>
                <c:pt idx="26" formatCode="[$-1010409]#,##0">
                  <c:v>1998925905</c:v>
                </c:pt>
                <c:pt idx="27" formatCode="[$-1010409]#,##0">
                  <c:v>1987601107</c:v>
                </c:pt>
                <c:pt idx="28" formatCode="[$-1010409]#,##0">
                  <c:v>2044560378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Commercial</c:v>
                </c:pt>
              </c:strCache>
            </c:strRef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Sheet1!$E$5:$E$33</c:f>
              <c:numCache>
                <c:formatCode>#,##0</c:formatCode>
                <c:ptCount val="29"/>
                <c:pt idx="0">
                  <c:v>212842440</c:v>
                </c:pt>
                <c:pt idx="1">
                  <c:v>209264473</c:v>
                </c:pt>
                <c:pt idx="2">
                  <c:v>273635931</c:v>
                </c:pt>
                <c:pt idx="3">
                  <c:v>469149507</c:v>
                </c:pt>
                <c:pt idx="4">
                  <c:v>455903464</c:v>
                </c:pt>
                <c:pt idx="5">
                  <c:v>449765332</c:v>
                </c:pt>
                <c:pt idx="6">
                  <c:v>278873065</c:v>
                </c:pt>
                <c:pt idx="7">
                  <c:v>254040832</c:v>
                </c:pt>
                <c:pt idx="8">
                  <c:v>241446344</c:v>
                </c:pt>
                <c:pt idx="9">
                  <c:v>195591434</c:v>
                </c:pt>
                <c:pt idx="10">
                  <c:v>183018579</c:v>
                </c:pt>
                <c:pt idx="11">
                  <c:v>185824907</c:v>
                </c:pt>
                <c:pt idx="12">
                  <c:v>189280724</c:v>
                </c:pt>
                <c:pt idx="13">
                  <c:v>203638161</c:v>
                </c:pt>
                <c:pt idx="14">
                  <c:v>290436556</c:v>
                </c:pt>
                <c:pt idx="15">
                  <c:v>349032024</c:v>
                </c:pt>
                <c:pt idx="16">
                  <c:v>362274215</c:v>
                </c:pt>
                <c:pt idx="17">
                  <c:v>418903205</c:v>
                </c:pt>
                <c:pt idx="18">
                  <c:v>508722525</c:v>
                </c:pt>
                <c:pt idx="19">
                  <c:v>489279673</c:v>
                </c:pt>
                <c:pt idx="20">
                  <c:v>487324201</c:v>
                </c:pt>
                <c:pt idx="21">
                  <c:v>506740953</c:v>
                </c:pt>
                <c:pt idx="22">
                  <c:v>543008836</c:v>
                </c:pt>
                <c:pt idx="23">
                  <c:v>576248101</c:v>
                </c:pt>
                <c:pt idx="24">
                  <c:v>609678474</c:v>
                </c:pt>
                <c:pt idx="25" formatCode="[$-1010409]#,##0">
                  <c:v>581387321</c:v>
                </c:pt>
                <c:pt idx="26" formatCode="[$-1010409]#,##0">
                  <c:v>547785796</c:v>
                </c:pt>
                <c:pt idx="27" formatCode="[$-1010409]#,##0">
                  <c:v>541266291</c:v>
                </c:pt>
                <c:pt idx="28" formatCode="[$-1010409]#,##0">
                  <c:v>559840028</c:v>
                </c:pt>
              </c:numCache>
            </c:numRef>
          </c:val>
        </c:ser>
        <c:ser>
          <c:idx val="2"/>
          <c:order val="2"/>
          <c:tx>
            <c:strRef>
              <c:f>Sheet1!$F$2</c:f>
              <c:strCache>
                <c:ptCount val="1"/>
                <c:pt idx="0">
                  <c:v>Industrial</c:v>
                </c:pt>
              </c:strCache>
            </c:strRef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Sheet1!$F$5:$F$33</c:f>
              <c:numCache>
                <c:formatCode>#,##0</c:formatCode>
                <c:ptCount val="29"/>
                <c:pt idx="0">
                  <c:v>149040270</c:v>
                </c:pt>
                <c:pt idx="1">
                  <c:v>156525170</c:v>
                </c:pt>
                <c:pt idx="2">
                  <c:v>134260390</c:v>
                </c:pt>
                <c:pt idx="3">
                  <c:v>219568300</c:v>
                </c:pt>
                <c:pt idx="4">
                  <c:v>222603640</c:v>
                </c:pt>
                <c:pt idx="5">
                  <c:v>229753830</c:v>
                </c:pt>
                <c:pt idx="6">
                  <c:v>513053290</c:v>
                </c:pt>
                <c:pt idx="7">
                  <c:v>444530915</c:v>
                </c:pt>
                <c:pt idx="8">
                  <c:v>381644580</c:v>
                </c:pt>
                <c:pt idx="9">
                  <c:v>276321450</c:v>
                </c:pt>
                <c:pt idx="10">
                  <c:v>280923150</c:v>
                </c:pt>
                <c:pt idx="11">
                  <c:v>276671559</c:v>
                </c:pt>
                <c:pt idx="12">
                  <c:v>304817535</c:v>
                </c:pt>
                <c:pt idx="13">
                  <c:v>304549815</c:v>
                </c:pt>
                <c:pt idx="14">
                  <c:v>308388655</c:v>
                </c:pt>
                <c:pt idx="15">
                  <c:v>341887372</c:v>
                </c:pt>
                <c:pt idx="16">
                  <c:v>365056231</c:v>
                </c:pt>
                <c:pt idx="17">
                  <c:v>382289730</c:v>
                </c:pt>
                <c:pt idx="18">
                  <c:v>467700720</c:v>
                </c:pt>
                <c:pt idx="19">
                  <c:v>443364325</c:v>
                </c:pt>
                <c:pt idx="20">
                  <c:v>442676325</c:v>
                </c:pt>
                <c:pt idx="21">
                  <c:v>459426940</c:v>
                </c:pt>
                <c:pt idx="22">
                  <c:v>496286165</c:v>
                </c:pt>
                <c:pt idx="23">
                  <c:v>509103220</c:v>
                </c:pt>
                <c:pt idx="24">
                  <c:v>519844480</c:v>
                </c:pt>
                <c:pt idx="25" formatCode="[$-1010409]#,##0">
                  <c:v>480236120</c:v>
                </c:pt>
                <c:pt idx="26" formatCode="[$-1010409]#,##0">
                  <c:v>445014120</c:v>
                </c:pt>
                <c:pt idx="27" formatCode="[$-1010409]#,##0">
                  <c:v>357874125</c:v>
                </c:pt>
                <c:pt idx="28" formatCode="[$-1010409]#,##0">
                  <c:v>342904095</c:v>
                </c:pt>
              </c:numCache>
            </c:numRef>
          </c:val>
        </c:ser>
        <c:ser>
          <c:idx val="3"/>
          <c:order val="3"/>
          <c:tx>
            <c:strRef>
              <c:f>Sheet1!$G$2</c:f>
              <c:strCache>
                <c:ptCount val="1"/>
                <c:pt idx="0">
                  <c:v>Personal Property</c:v>
                </c:pt>
              </c:strCache>
            </c:strRef>
          </c:tx>
          <c:marker>
            <c:symbol val="none"/>
          </c:marker>
          <c:cat>
            <c:numRef>
              <c:f>Sheet1!$C$5:$C$33</c:f>
              <c:numCache>
                <c:formatCode>0</c:formatCode>
                <c:ptCount val="2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 formatCode="General">
                  <c:v>2003</c:v>
                </c:pt>
                <c:pt idx="19" formatCode="General">
                  <c:v>2004</c:v>
                </c:pt>
                <c:pt idx="20" formatCode="General">
                  <c:v>2005</c:v>
                </c:pt>
                <c:pt idx="21" formatCode="General">
                  <c:v>2006</c:v>
                </c:pt>
                <c:pt idx="22" formatCode="General">
                  <c:v>2007</c:v>
                </c:pt>
                <c:pt idx="23" formatCode="General">
                  <c:v>2008</c:v>
                </c:pt>
                <c:pt idx="24" formatCode="General">
                  <c:v>2009</c:v>
                </c:pt>
                <c:pt idx="25" formatCode="[$-1010409]General">
                  <c:v>2010</c:v>
                </c:pt>
                <c:pt idx="26" formatCode="[$-1010409]General">
                  <c:v>2011</c:v>
                </c:pt>
                <c:pt idx="27" formatCode="[$-1010409]General">
                  <c:v>2012</c:v>
                </c:pt>
                <c:pt idx="28" formatCode="[$-1010409]General">
                  <c:v>2013</c:v>
                </c:pt>
              </c:numCache>
            </c:numRef>
          </c:cat>
          <c:val>
            <c:numRef>
              <c:f>Sheet1!$G$5:$G$33</c:f>
              <c:numCache>
                <c:formatCode>#,##0</c:formatCode>
                <c:ptCount val="29"/>
                <c:pt idx="0">
                  <c:v>11622767</c:v>
                </c:pt>
                <c:pt idx="1">
                  <c:v>12450097</c:v>
                </c:pt>
                <c:pt idx="2">
                  <c:v>15442741</c:v>
                </c:pt>
                <c:pt idx="3">
                  <c:v>18656651</c:v>
                </c:pt>
                <c:pt idx="4">
                  <c:v>22451156</c:v>
                </c:pt>
                <c:pt idx="5">
                  <c:v>24135198</c:v>
                </c:pt>
                <c:pt idx="6">
                  <c:v>27567220</c:v>
                </c:pt>
                <c:pt idx="7">
                  <c:v>29659580</c:v>
                </c:pt>
                <c:pt idx="8">
                  <c:v>26978420</c:v>
                </c:pt>
                <c:pt idx="9">
                  <c:v>27962700</c:v>
                </c:pt>
                <c:pt idx="10">
                  <c:v>34435940</c:v>
                </c:pt>
                <c:pt idx="11">
                  <c:v>41688810</c:v>
                </c:pt>
                <c:pt idx="12">
                  <c:v>49884560</c:v>
                </c:pt>
                <c:pt idx="13">
                  <c:v>55251710</c:v>
                </c:pt>
                <c:pt idx="14">
                  <c:v>61761120</c:v>
                </c:pt>
                <c:pt idx="15">
                  <c:v>127854890</c:v>
                </c:pt>
                <c:pt idx="16">
                  <c:v>153303728</c:v>
                </c:pt>
                <c:pt idx="17">
                  <c:v>166994968</c:v>
                </c:pt>
                <c:pt idx="18">
                  <c:v>165964020</c:v>
                </c:pt>
                <c:pt idx="19">
                  <c:v>252962650</c:v>
                </c:pt>
                <c:pt idx="20">
                  <c:v>337655630</c:v>
                </c:pt>
                <c:pt idx="21">
                  <c:v>366657320</c:v>
                </c:pt>
                <c:pt idx="22">
                  <c:v>466850290</c:v>
                </c:pt>
                <c:pt idx="23">
                  <c:v>331603640</c:v>
                </c:pt>
                <c:pt idx="24">
                  <c:v>309845670</c:v>
                </c:pt>
                <c:pt idx="25" formatCode="[$-1010409]#,##0">
                  <c:v>275072220</c:v>
                </c:pt>
                <c:pt idx="26" formatCode="[$-1010409]#,##0">
                  <c:v>242248180</c:v>
                </c:pt>
                <c:pt idx="27" formatCode="[$-1010409]#,##0">
                  <c:v>288992910</c:v>
                </c:pt>
                <c:pt idx="28" formatCode="[$-1010409]#,##0">
                  <c:v>340787650</c:v>
                </c:pt>
              </c:numCache>
            </c:numRef>
          </c:val>
        </c:ser>
        <c:marker val="1"/>
        <c:axId val="77663232"/>
        <c:axId val="77775616"/>
      </c:lineChart>
      <c:catAx>
        <c:axId val="77663232"/>
        <c:scaling>
          <c:orientation val="minMax"/>
        </c:scaling>
        <c:axPos val="b"/>
        <c:numFmt formatCode="0" sourceLinked="1"/>
        <c:tickLblPos val="nextTo"/>
        <c:crossAx val="77775616"/>
        <c:crosses val="autoZero"/>
        <c:auto val="1"/>
        <c:lblAlgn val="ctr"/>
        <c:lblOffset val="100"/>
      </c:catAx>
      <c:valAx>
        <c:axId val="77775616"/>
        <c:scaling>
          <c:orientation val="minMax"/>
        </c:scaling>
        <c:axPos val="l"/>
        <c:majorGridlines/>
        <c:numFmt formatCode="#,##0" sourceLinked="1"/>
        <c:tickLblPos val="nextTo"/>
        <c:crossAx val="77663232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0.52212</cdr:x>
      <cdr:y>0.04594</cdr:y>
    </cdr:from>
    <cdr:to>
      <cdr:x>0.63717</cdr:x>
      <cdr:y>0.18377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5800" y="228600"/>
          <a:ext cx="990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Sub-Prime Mortgage Period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0.63717</cdr:x>
      <cdr:y>0.09189</cdr:y>
    </cdr:from>
    <cdr:to>
      <cdr:x>0.66372</cdr:x>
      <cdr:y>0.09189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5486399" y="457200"/>
          <a:ext cx="228600" cy="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0.49558</cdr:x>
      <cdr:y>0.09189</cdr:y>
    </cdr:from>
    <cdr:to>
      <cdr:x>0.52212</cdr:x>
      <cdr:y>0.09189</cdr:y>
    </cdr:to>
    <cdr:sp macro="" textlink="">
      <cdr:nvSpPr>
        <cdr:cNvPr id="5" name="Straight Arrow Connector 4"/>
        <cdr:cNvSpPr/>
      </cdr:nvSpPr>
      <cdr:spPr>
        <a:xfrm xmlns:a="http://schemas.openxmlformats.org/drawingml/2006/main" rot="-10800000">
          <a:off x="4267199" y="457200"/>
          <a:ext cx="22860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chemeClr val="tx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0.46018</cdr:x>
      <cdr:y>0.09189</cdr:y>
    </cdr:from>
    <cdr:to>
      <cdr:x>0.48673</cdr:x>
      <cdr:y>0.09189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3962400" y="457200"/>
          <a:ext cx="22860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chemeClr val="tx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0.29204</cdr:x>
      <cdr:y>0.09189</cdr:y>
    </cdr:from>
    <cdr:to>
      <cdr:x>0.31858</cdr:x>
      <cdr:y>0.09189</cdr:y>
    </cdr:to>
    <cdr:sp macro="" textlink="">
      <cdr:nvSpPr>
        <cdr:cNvPr id="7" name="Straight Arrow Connector 6"/>
        <cdr:cNvSpPr/>
      </cdr:nvSpPr>
      <cdr:spPr>
        <a:xfrm xmlns:a="http://schemas.openxmlformats.org/drawingml/2006/main" rot="-10800000">
          <a:off x="2514600" y="457200"/>
          <a:ext cx="22860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chemeClr val="tx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1E2DB7-5B89-4F58-9C78-036D5F585DCD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4D47B3-C00C-409C-81A3-A26E7478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D47B3-C00C-409C-81A3-A26E7478A2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809636-909A-4B72-95BA-EB55E59EBEBB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64A71-778F-4D7D-B566-5E21586C0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Excel_Worksheet3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5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package" Target="../embeddings/Microsoft_Office_Excel_Worksheet4.xls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jmalloy@town.westborough.ma.u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Excel_Worksheet1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Presented by Jim Malloy, Town Manager</a:t>
            </a:r>
          </a:p>
          <a:p>
            <a:r>
              <a:rPr lang="en-US" sz="2400" dirty="0" smtClean="0"/>
              <a:t>1-8-13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FY2014 Budget and Capital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FY12-FY14(</a:t>
            </a:r>
            <a:r>
              <a:rPr lang="en-US" dirty="0" err="1" smtClean="0"/>
              <a:t>Est</a:t>
            </a:r>
            <a:r>
              <a:rPr lang="en-US" dirty="0" smtClean="0"/>
              <a:t>) Tax Impact</a:t>
            </a:r>
            <a:endParaRPr lang="en-US" dirty="0"/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447800" y="1600200"/>
          <a:ext cx="5943600" cy="4804830"/>
        </p:xfrm>
        <a:graphic>
          <a:graphicData uri="http://schemas.openxmlformats.org/presentationml/2006/ole">
            <p:oleObj spid="_x0000_s7176" name="Worksheet" r:id="rId4" imgW="4410151" imgH="3991051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If</a:t>
            </a:r>
            <a:r>
              <a:rPr lang="en-US" dirty="0" smtClean="0"/>
              <a:t>...</a:t>
            </a:r>
            <a:endParaRPr lang="en-US" dirty="0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752600" y="2209800"/>
          <a:ext cx="5943600" cy="3082239"/>
        </p:xfrm>
        <a:graphic>
          <a:graphicData uri="http://schemas.openxmlformats.org/presentationml/2006/ole">
            <p:oleObj spid="_x0000_s49154" name="Worksheet" r:id="rId3" imgW="4905451" imgH="2924251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524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Town departments didn’t exist and the community only funded schools at the legal minimum allowed by law?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4102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FY13 Westborough’s average single family tax bill is $7,972 which is 32</a:t>
            </a:r>
            <a:r>
              <a:rPr lang="en-US" baseline="30000" dirty="0" smtClean="0"/>
              <a:t>nd</a:t>
            </a:r>
            <a:r>
              <a:rPr lang="en-US" dirty="0" smtClean="0"/>
              <a:t> highest in the State.  At $4,769 Westborough would be 116</a:t>
            </a:r>
            <a:r>
              <a:rPr lang="en-US" baseline="30000" dirty="0" smtClean="0"/>
              <a:t>th</a:t>
            </a:r>
            <a:r>
              <a:rPr lang="en-US" dirty="0" smtClean="0"/>
              <a:t> highest </a:t>
            </a:r>
            <a:r>
              <a:rPr lang="en-US" dirty="0" err="1" smtClean="0"/>
              <a:t>avg</a:t>
            </a:r>
            <a:r>
              <a:rPr lang="en-US" dirty="0" smtClean="0"/>
              <a:t> single family tax bill...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640080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End of Budget – Capital Planning Next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FY14 Capital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Town is using the same capital planning rating system as in the previous 3 years on these criteria: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Public Safety and Health</a:t>
            </a:r>
          </a:p>
          <a:p>
            <a:pPr lvl="1"/>
            <a:r>
              <a:rPr lang="en-US" dirty="0" smtClean="0"/>
              <a:t>Infrastructure Needs</a:t>
            </a:r>
          </a:p>
          <a:p>
            <a:pPr lvl="1"/>
            <a:r>
              <a:rPr lang="en-US" dirty="0" smtClean="0"/>
              <a:t>Efficiency of Services</a:t>
            </a:r>
          </a:p>
          <a:p>
            <a:pPr lvl="1"/>
            <a:r>
              <a:rPr lang="en-US" dirty="0" smtClean="0"/>
              <a:t>Legal Requirements</a:t>
            </a:r>
          </a:p>
          <a:p>
            <a:pPr lvl="1"/>
            <a:r>
              <a:rPr lang="en-US" dirty="0" smtClean="0"/>
              <a:t>Public Support</a:t>
            </a:r>
          </a:p>
          <a:p>
            <a:pPr lvl="1"/>
            <a:r>
              <a:rPr lang="en-US" dirty="0" smtClean="0"/>
              <a:t>Personnel Impacts</a:t>
            </a:r>
          </a:p>
          <a:p>
            <a:pPr lvl="1"/>
            <a:r>
              <a:rPr lang="en-US" dirty="0" smtClean="0"/>
              <a:t>Service Impacts</a:t>
            </a:r>
          </a:p>
          <a:p>
            <a:pPr lvl="1"/>
            <a:r>
              <a:rPr lang="en-US" dirty="0" smtClean="0"/>
              <a:t>Administrative Needs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Plan –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75" indent="-3175" algn="ctr">
              <a:buNone/>
            </a:pPr>
            <a:endParaRPr lang="en-US" dirty="0" smtClean="0"/>
          </a:p>
          <a:p>
            <a:pPr marL="3175" indent="-3175" algn="ctr">
              <a:buNone/>
            </a:pPr>
            <a:r>
              <a:rPr lang="en-US" dirty="0" smtClean="0"/>
              <a:t>To address questions asked at recent Town Meetings, we’ve added the scheduled replacement date using the capital asset depreciation schedule found in </a:t>
            </a:r>
            <a:r>
              <a:rPr lang="en-US" u="sng" dirty="0" smtClean="0"/>
              <a:t>A Practical Guide for Implementation of GASB #34 for MA Local Governments</a:t>
            </a:r>
          </a:p>
          <a:p>
            <a:pPr marL="3175" indent="-3175" algn="ctr">
              <a:buNone/>
            </a:pPr>
            <a:endParaRPr lang="en-US" i="1" dirty="0" smtClean="0"/>
          </a:p>
          <a:p>
            <a:pPr marL="3175" indent="-3175" algn="ctr">
              <a:buNone/>
            </a:pPr>
            <a:r>
              <a:rPr lang="en-US" i="1" dirty="0" smtClean="0"/>
              <a:t>To inform what the useful life of a piece of equipment is and when it is scheduled to be replaced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Plan Summary</a:t>
            </a:r>
            <a:endParaRPr lang="en-US" dirty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46568" y="1828800"/>
          <a:ext cx="8650863" cy="3429000"/>
        </p:xfrm>
        <a:graphic>
          <a:graphicData uri="http://schemas.openxmlformats.org/presentationml/2006/ole">
            <p:oleObj spid="_x0000_s8195" name="Worksheet" r:id="rId4" imgW="5895914" imgH="21813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– 5 Year Forecast</a:t>
            </a:r>
            <a:endParaRPr lang="en-US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752600" y="2057400"/>
          <a:ext cx="5754568" cy="3548062"/>
        </p:xfrm>
        <a:graphic>
          <a:graphicData uri="http://schemas.openxmlformats.org/presentationml/2006/ole">
            <p:oleObj spid="_x0000_s9218" name="Worksheet" r:id="rId4" imgW="3105302" imgH="191444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- Road 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Town manages approximately 95 miles of roads and 56 miles of sidewalks.</a:t>
            </a:r>
          </a:p>
          <a:p>
            <a:endParaRPr lang="en-US" dirty="0" smtClean="0"/>
          </a:p>
          <a:p>
            <a:r>
              <a:rPr lang="en-US" dirty="0" smtClean="0"/>
              <a:t>Overall condition rating declined from 7.05 in 2011 to 6.86 in 2012.</a:t>
            </a:r>
          </a:p>
          <a:p>
            <a:endParaRPr lang="en-US" dirty="0" smtClean="0"/>
          </a:p>
          <a:p>
            <a:r>
              <a:rPr lang="en-US" dirty="0" smtClean="0"/>
              <a:t>To adequately fund road maintenance would cost $1,082,937.  The Town receives $824,286 from Ch 90 and funds $106,689 in the DPW Budget leaving the Town $151,962 short.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Between FY09 and FY13 Westborough had the 10</a:t>
            </a:r>
            <a:r>
              <a:rPr lang="en-US" baseline="30000" dirty="0" smtClean="0"/>
              <a:t>th</a:t>
            </a:r>
            <a:r>
              <a:rPr lang="en-US" dirty="0" smtClean="0"/>
              <a:t> highest growth in </a:t>
            </a:r>
            <a:r>
              <a:rPr lang="en-US" u="sng" dirty="0" smtClean="0"/>
              <a:t>excess levy capacity</a:t>
            </a:r>
            <a:r>
              <a:rPr lang="en-US" dirty="0" smtClean="0"/>
              <a:t>, meaning that Westborough has been one of the more fiscally conservative towns during this period by </a:t>
            </a:r>
            <a:r>
              <a:rPr lang="en-US" u="sng" dirty="0" smtClean="0"/>
              <a:t>not</a:t>
            </a:r>
            <a:r>
              <a:rPr lang="en-US" dirty="0" smtClean="0"/>
              <a:t> spending to it’s full taxing capacity under Proposition 2½. 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u="sng" dirty="0" smtClean="0"/>
              <a:t>During this period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200" u="sng" dirty="0" smtClean="0"/>
          </a:p>
          <a:p>
            <a:r>
              <a:rPr lang="en-US" sz="2200" i="1" dirty="0" smtClean="0"/>
              <a:t>Excess levy capacity grew from $95,000 to $3,157,269</a:t>
            </a:r>
          </a:p>
          <a:p>
            <a:r>
              <a:rPr lang="en-US" sz="2200" i="1" dirty="0" smtClean="0"/>
              <a:t>Reserves grew from $4.2 million to $6.2 million</a:t>
            </a:r>
          </a:p>
          <a:p>
            <a:r>
              <a:rPr lang="en-US" sz="2200" i="1" dirty="0" smtClean="0"/>
              <a:t>The Town went from using $1.2 million to balance the budget to $0</a:t>
            </a:r>
            <a:endParaRPr lang="en-US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Residential % vs. Commercial, Industrial and Personal Property % of Total Town Value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43550" y="1523999"/>
          <a:ext cx="8656899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2819400" y="1676400"/>
            <a:ext cx="0" cy="403860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029200" y="1676400"/>
            <a:ext cx="0" cy="403860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2895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Commercial – 52.9% Peak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3352800"/>
            <a:ext cx="0" cy="2286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Units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04800" y="1447800"/>
          <a:ext cx="8580699" cy="5074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2209800" y="2133600"/>
            <a:ext cx="0" cy="388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48200" y="2209800"/>
            <a:ext cx="0" cy="381000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Selectmen’s Goal on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Board of Selectmen set a goal this Fall for maintaining the budget with a tax increase of no more than 2% over the FY13 level (without including new growth as a part of the tax base).</a:t>
            </a:r>
          </a:p>
          <a:p>
            <a:endParaRPr lang="en-US" dirty="0" smtClean="0"/>
          </a:p>
          <a:p>
            <a:r>
              <a:rPr lang="en-US" dirty="0" smtClean="0"/>
              <a:t>This allows for additional property tax revenues of $1,247,502.</a:t>
            </a:r>
          </a:p>
          <a:p>
            <a:endParaRPr lang="en-US" dirty="0" smtClean="0"/>
          </a:p>
          <a:p>
            <a:r>
              <a:rPr lang="en-US" dirty="0" smtClean="0"/>
              <a:t>Other additional revenue estimates include $41,911 for local receipts and $129,423 in State Aid.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Assessed Valuation History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28600" y="1600200"/>
          <a:ext cx="8610600" cy="4975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2743200" y="1752600"/>
            <a:ext cx="0" cy="434340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9600" y="1752600"/>
            <a:ext cx="0" cy="434340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1752600"/>
            <a:ext cx="0" cy="434340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71800" y="19050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Building Boom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Jim Malloy, Town Manager</a:t>
            </a:r>
          </a:p>
          <a:p>
            <a:pPr algn="ctr">
              <a:buNone/>
            </a:pPr>
            <a:r>
              <a:rPr lang="en-US" dirty="0" smtClean="0">
                <a:hlinkClick r:id="rId3"/>
              </a:rPr>
              <a:t>jmalloy@town.westborough.ma.us</a:t>
            </a:r>
            <a:endParaRPr lang="en-US" dirty="0" smtClean="0"/>
          </a:p>
          <a:p>
            <a:pPr algn="ctr">
              <a:buNone/>
            </a:pPr>
            <a:r>
              <a:rPr lang="en-US" smtClean="0"/>
              <a:t>(508) 366-3030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General Fund Expenses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1000" y="2438400"/>
          <a:ext cx="8382000" cy="2438400"/>
        </p:xfrm>
        <a:graphic>
          <a:graphicData uri="http://schemas.openxmlformats.org/presentationml/2006/ole">
            <p:oleObj spid="_x0000_s2050" name="Worksheet" r:id="rId4" imgW="5010302" imgH="1457249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6388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Insurance and Debt Service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Wage increases range from 1.6% for non-union to 2.0% for union staff (Town).</a:t>
            </a:r>
          </a:p>
          <a:p>
            <a:endParaRPr lang="en-US" dirty="0" smtClean="0"/>
          </a:p>
          <a:p>
            <a:r>
              <a:rPr lang="en-US" dirty="0" smtClean="0"/>
              <a:t>3 line items account for 84% of overall increase: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Electrical costs reduced by approximately $650,000 overall (including water, sewer &amp; WWTP)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95400" y="3352800"/>
          <a:ext cx="4667250" cy="1219200"/>
        </p:xfrm>
        <a:graphic>
          <a:graphicData uri="http://schemas.openxmlformats.org/presentationml/2006/ole">
            <p:oleObj spid="_x0000_s3074" name="Worksheet" r:id="rId4" imgW="2114702" imgH="5526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Service Town Budget with this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Town will be losing access to</a:t>
            </a:r>
          </a:p>
          <a:p>
            <a:pPr algn="ctr">
              <a:buNone/>
            </a:pPr>
            <a:r>
              <a:rPr lang="en-US" dirty="0" smtClean="0"/>
              <a:t>Reverse 911 in July 2013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We are proposing to provide the same (but better) service so we can improve communications with residents using a notification system (like Blackboard Connect or Code Red)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Estimated Cost: $11,000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Total Expenditures/Revenues and Balance using Selectmen’s goal of 2.0%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83394" y="2133600"/>
          <a:ext cx="7936707" cy="2514600"/>
        </p:xfrm>
        <a:graphic>
          <a:graphicData uri="http://schemas.openxmlformats.org/presentationml/2006/ole">
            <p:oleObj spid="_x0000_s4098" name="Worksheet" r:id="rId4" imgW="2886151" imgH="91440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9436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– Leah Talbot’s worksheet on Town budget/finances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 Impact of Town, School Dept and </a:t>
            </a:r>
            <a:r>
              <a:rPr lang="en-US" dirty="0" err="1" smtClean="0"/>
              <a:t>Assabet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Calculation includes: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Base Budget +</a:t>
            </a:r>
          </a:p>
          <a:p>
            <a:pPr algn="ctr">
              <a:buNone/>
            </a:pPr>
            <a:r>
              <a:rPr lang="en-US" dirty="0" smtClean="0"/>
              <a:t>Related Debt +</a:t>
            </a:r>
          </a:p>
          <a:p>
            <a:pPr algn="ctr">
              <a:buNone/>
            </a:pPr>
            <a:r>
              <a:rPr lang="en-US" dirty="0" smtClean="0"/>
              <a:t>Related Insurance +</a:t>
            </a:r>
          </a:p>
          <a:p>
            <a:pPr algn="ctr">
              <a:buNone/>
            </a:pPr>
            <a:r>
              <a:rPr lang="en-US" dirty="0" smtClean="0"/>
              <a:t>Related Retirement Costs = Total Expense</a:t>
            </a:r>
          </a:p>
          <a:p>
            <a:pPr algn="ctr">
              <a:buFontTx/>
              <a:buChar char="-"/>
            </a:pPr>
            <a:r>
              <a:rPr lang="en-US" dirty="0" smtClean="0"/>
              <a:t>Related Revenues = Net Applied to the Tax Rate</a:t>
            </a:r>
          </a:p>
          <a:p>
            <a:pPr algn="ctr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Tax Impact of Town and School Services </a:t>
            </a:r>
            <a:br>
              <a:rPr lang="en-US" dirty="0" smtClean="0"/>
            </a:br>
            <a:r>
              <a:rPr lang="en-US" dirty="0" smtClean="0"/>
              <a:t>(School Dept)</a:t>
            </a:r>
            <a:endParaRPr lang="en-US" dirty="0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32338" y="2166938"/>
          <a:ext cx="8593023" cy="3319462"/>
        </p:xfrm>
        <a:graphic>
          <a:graphicData uri="http://schemas.openxmlformats.org/presentationml/2006/ole">
            <p:oleObj spid="_x0000_s5126" name="Worksheet" r:id="rId4" imgW="6534302" imgH="252404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Tax Impact of Town and School Services </a:t>
            </a:r>
            <a:br>
              <a:rPr lang="en-US" dirty="0" smtClean="0"/>
            </a:br>
            <a:r>
              <a:rPr lang="en-US" dirty="0" smtClean="0"/>
              <a:t>(Town and </a:t>
            </a:r>
            <a:r>
              <a:rPr lang="en-US" dirty="0" err="1" smtClean="0"/>
              <a:t>Assabet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32339" y="2166938"/>
          <a:ext cx="8683061" cy="3354244"/>
        </p:xfrm>
        <a:graphic>
          <a:graphicData uri="http://schemas.openxmlformats.org/presentationml/2006/ole">
            <p:oleObj spid="_x0000_s6148" name="Worksheet" r:id="rId4" imgW="6534302" imgH="252404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6544</TotalTime>
  <Words>651</Words>
  <Application>Microsoft Office PowerPoint</Application>
  <PresentationFormat>On-screen Show (4:3)</PresentationFormat>
  <Paragraphs>109</Paragraphs>
  <Slides>21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Civic</vt:lpstr>
      <vt:lpstr>Worksheet</vt:lpstr>
      <vt:lpstr>FY2014 Budget and Capital Plan</vt:lpstr>
      <vt:lpstr>Selectmen’s Goal on Budget</vt:lpstr>
      <vt:lpstr>Total General Fund Expenses</vt:lpstr>
      <vt:lpstr>Budget Highlights</vt:lpstr>
      <vt:lpstr>Level Service Town Budget with this Exception</vt:lpstr>
      <vt:lpstr>Total Expenditures/Revenues and Balance using Selectmen’s goal of 2.0%</vt:lpstr>
      <vt:lpstr>Tax Impact of Town, School Dept and Assabet</vt:lpstr>
      <vt:lpstr>Tax Impact of Town and School Services  (School Dept)</vt:lpstr>
      <vt:lpstr>Tax Impact of Town and School Services  (Town and Assabet)</vt:lpstr>
      <vt:lpstr>FY12-FY14(Est) Tax Impact</vt:lpstr>
      <vt:lpstr>What If...</vt:lpstr>
      <vt:lpstr>FY14 Capital Plan</vt:lpstr>
      <vt:lpstr>Capital Plan – New</vt:lpstr>
      <vt:lpstr>Capital Plan Summary</vt:lpstr>
      <vt:lpstr>Other – 5 Year Forecast</vt:lpstr>
      <vt:lpstr>Other - Road Management Plan</vt:lpstr>
      <vt:lpstr>Other Interesting Facts</vt:lpstr>
      <vt:lpstr>Residential % vs. Commercial, Industrial and Personal Property % of Total Town Value</vt:lpstr>
      <vt:lpstr>Housing Units</vt:lpstr>
      <vt:lpstr>Assessed Valuation History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FY2014 Budget and Capital Plan</dc:title>
  <dc:creator>James Malloy</dc:creator>
  <cp:lastModifiedBy>James Malloy</cp:lastModifiedBy>
  <cp:revision>82</cp:revision>
  <dcterms:created xsi:type="dcterms:W3CDTF">2013-01-03T15:42:26Z</dcterms:created>
  <dcterms:modified xsi:type="dcterms:W3CDTF">2013-01-08T20:14:15Z</dcterms:modified>
</cp:coreProperties>
</file>